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59" r:id="rId6"/>
    <p:sldId id="260" r:id="rId7"/>
    <p:sldId id="268" r:id="rId8"/>
    <p:sldId id="261" r:id="rId9"/>
    <p:sldId id="269" r:id="rId10"/>
    <p:sldId id="262" r:id="rId11"/>
    <p:sldId id="270" r:id="rId12"/>
    <p:sldId id="263" r:id="rId13"/>
    <p:sldId id="271" r:id="rId14"/>
    <p:sldId id="267" r:id="rId15"/>
    <p:sldId id="26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908" y="-3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7935FF-88D5-4967-8157-406521E05224}" type="datetimeFigureOut">
              <a:rPr lang="en-US" smtClean="0"/>
              <a:t>12/16/2014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1279F8-82DF-478C-B538-7ACD6A1F865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7935FF-88D5-4967-8157-406521E05224}" type="datetimeFigureOut">
              <a:rPr lang="en-US" smtClean="0"/>
              <a:t>12/16/2014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1279F8-82DF-478C-B538-7ACD6A1F865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7935FF-88D5-4967-8157-406521E05224}" type="datetimeFigureOut">
              <a:rPr lang="en-US" smtClean="0"/>
              <a:t>12/16/2014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1279F8-82DF-478C-B538-7ACD6A1F865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7935FF-88D5-4967-8157-406521E05224}" type="datetimeFigureOut">
              <a:rPr lang="en-US" smtClean="0"/>
              <a:t>12/16/2014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1279F8-82DF-478C-B538-7ACD6A1F865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7935FF-88D5-4967-8157-406521E05224}" type="datetimeFigureOut">
              <a:rPr lang="en-US" smtClean="0"/>
              <a:t>12/16/2014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1279F8-82DF-478C-B538-7ACD6A1F865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7935FF-88D5-4967-8157-406521E05224}" type="datetimeFigureOut">
              <a:rPr lang="en-US" smtClean="0"/>
              <a:t>12/16/2014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1279F8-82DF-478C-B538-7ACD6A1F865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7935FF-88D5-4967-8157-406521E05224}" type="datetimeFigureOut">
              <a:rPr lang="en-US" smtClean="0"/>
              <a:t>12/16/2014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1279F8-82DF-478C-B538-7ACD6A1F865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7935FF-88D5-4967-8157-406521E05224}" type="datetimeFigureOut">
              <a:rPr lang="en-US" smtClean="0"/>
              <a:t>12/16/2014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1279F8-82DF-478C-B538-7ACD6A1F865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7935FF-88D5-4967-8157-406521E05224}" type="datetimeFigureOut">
              <a:rPr lang="en-US" smtClean="0"/>
              <a:t>12/16/2014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1279F8-82DF-478C-B538-7ACD6A1F865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7935FF-88D5-4967-8157-406521E05224}" type="datetimeFigureOut">
              <a:rPr lang="en-US" smtClean="0"/>
              <a:t>12/16/2014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1279F8-82DF-478C-B538-7ACD6A1F865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7935FF-88D5-4967-8157-406521E05224}" type="datetimeFigureOut">
              <a:rPr lang="en-US" smtClean="0"/>
              <a:t>12/16/2014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1279F8-82DF-478C-B538-7ACD6A1F865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7935FF-88D5-4967-8157-406521E05224}" type="datetimeFigureOut">
              <a:rPr lang="en-US" smtClean="0"/>
              <a:t>12/16/2014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1279F8-82DF-478C-B538-7ACD6A1F865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16175"/>
            <a:ext cx="7772400" cy="1470025"/>
          </a:xfrm>
        </p:spPr>
        <p:txBody>
          <a:bodyPr>
            <a:normAutofit fontScale="90000"/>
          </a:bodyPr>
          <a:lstStyle/>
          <a:p>
            <a:r>
              <a:rPr lang="en-US" dirty="0" smtClean="0">
                <a:solidFill>
                  <a:schemeClr val="tx2">
                    <a:lumMod val="75000"/>
                  </a:schemeClr>
                </a:solidFill>
              </a:rPr>
              <a:t>SG EUROPEAN PHARMACEUTICAL</a:t>
            </a:r>
            <a:br>
              <a:rPr lang="en-US" dirty="0" smtClean="0">
                <a:solidFill>
                  <a:schemeClr val="tx2">
                    <a:lumMod val="75000"/>
                  </a:schemeClr>
                </a:solidFill>
              </a:rPr>
            </a:br>
            <a:r>
              <a:rPr lang="en-US" dirty="0" smtClean="0">
                <a:solidFill>
                  <a:schemeClr val="tx2">
                    <a:lumMod val="75000"/>
                  </a:schemeClr>
                </a:solidFill>
              </a:rPr>
              <a:t>PRICING NERVE CENTRE</a:t>
            </a:r>
            <a:endParaRPr lang="en-US" dirty="0">
              <a:solidFill>
                <a:schemeClr val="tx2">
                  <a:lumMod val="75000"/>
                </a:schemeClr>
              </a:solidFill>
            </a:endParaRPr>
          </a:p>
        </p:txBody>
      </p:sp>
      <p:pic>
        <p:nvPicPr>
          <p:cNvPr id="1026" name="Picture 2"/>
          <p:cNvPicPr>
            <a:picLocks noChangeAspect="1" noChangeArrowheads="1"/>
          </p:cNvPicPr>
          <p:nvPr/>
        </p:nvPicPr>
        <p:blipFill>
          <a:blip r:embed="rId2"/>
          <a:srcRect/>
          <a:stretch>
            <a:fillRect/>
          </a:stretch>
        </p:blipFill>
        <p:spPr bwMode="auto">
          <a:xfrm>
            <a:off x="304800" y="304800"/>
            <a:ext cx="933450" cy="971550"/>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6248400" y="5838825"/>
            <a:ext cx="2438400" cy="5619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solidFill>
                  <a:schemeClr val="tx2">
                    <a:lumMod val="75000"/>
                  </a:schemeClr>
                </a:solidFill>
              </a:rPr>
              <a:t>M3: PRICE &amp; INCOME PREDICTOR</a:t>
            </a:r>
            <a:endParaRPr lang="en-US" dirty="0">
              <a:solidFill>
                <a:schemeClr val="tx2">
                  <a:lumMod val="75000"/>
                </a:schemeClr>
              </a:solidFill>
            </a:endParaRPr>
          </a:p>
        </p:txBody>
      </p:sp>
      <p:sp>
        <p:nvSpPr>
          <p:cNvPr id="3" name="Content Placeholder 2"/>
          <p:cNvSpPr>
            <a:spLocks noGrp="1"/>
          </p:cNvSpPr>
          <p:nvPr>
            <p:ph idx="1"/>
          </p:nvPr>
        </p:nvSpPr>
        <p:spPr/>
        <p:txBody>
          <a:bodyPr>
            <a:normAutofit fontScale="70000" lnSpcReduction="20000"/>
          </a:bodyPr>
          <a:lstStyle/>
          <a:p>
            <a:r>
              <a:rPr lang="en-US" dirty="0" smtClean="0">
                <a:solidFill>
                  <a:schemeClr val="tx2">
                    <a:lumMod val="75000"/>
                  </a:schemeClr>
                </a:solidFill>
              </a:rPr>
              <a:t>INTERNATIONAL PRICE CALCULATIONS</a:t>
            </a:r>
          </a:p>
          <a:p>
            <a:pPr lvl="1">
              <a:buNone/>
            </a:pPr>
            <a:r>
              <a:rPr lang="hr-HR" dirty="0" smtClean="0"/>
              <a:t>	OPTION A: </a:t>
            </a:r>
            <a:r>
              <a:rPr lang="en-US" dirty="0" smtClean="0"/>
              <a:t>export of all data required for the calculation of future prices according to national regulation</a:t>
            </a:r>
            <a:r>
              <a:rPr lang="hr-HR" dirty="0" smtClean="0"/>
              <a:t> </a:t>
            </a:r>
            <a:r>
              <a:rPr lang="en-US" dirty="0" smtClean="0"/>
              <a:t>(prices from referenced countries, etc.)</a:t>
            </a:r>
            <a:r>
              <a:rPr lang="hr-HR" dirty="0" smtClean="0"/>
              <a:t> </a:t>
            </a:r>
          </a:p>
          <a:p>
            <a:pPr lvl="1">
              <a:buNone/>
            </a:pPr>
            <a:r>
              <a:rPr lang="hr-HR" dirty="0" smtClean="0"/>
              <a:t>	OPTION B: automatic calculation</a:t>
            </a:r>
            <a:endParaRPr lang="en-US" dirty="0" smtClean="0"/>
          </a:p>
          <a:p>
            <a:r>
              <a:rPr lang="en-US" dirty="0" smtClean="0">
                <a:solidFill>
                  <a:schemeClr val="tx2">
                    <a:lumMod val="75000"/>
                  </a:schemeClr>
                </a:solidFill>
              </a:rPr>
              <a:t>OTHER PRICING EVENTS</a:t>
            </a:r>
          </a:p>
          <a:p>
            <a:pPr lvl="1">
              <a:buNone/>
            </a:pPr>
            <a:r>
              <a:rPr lang="hr-HR" dirty="0" smtClean="0"/>
              <a:t>	OPTION A: </a:t>
            </a:r>
            <a:r>
              <a:rPr lang="en-US" dirty="0" smtClean="0"/>
              <a:t>export of all data required for the calculation of other pricing events (regulation such as</a:t>
            </a:r>
            <a:r>
              <a:rPr lang="hr-HR" dirty="0" smtClean="0"/>
              <a:t> </a:t>
            </a:r>
            <a:r>
              <a:rPr lang="en-US" dirty="0" smtClean="0"/>
              <a:t>internal price referencing, discounts, etc.) determining final listed prices,</a:t>
            </a:r>
            <a:endParaRPr lang="hr-HR" dirty="0" smtClean="0"/>
          </a:p>
          <a:p>
            <a:pPr lvl="1">
              <a:buNone/>
            </a:pPr>
            <a:r>
              <a:rPr lang="hr-HR" dirty="0" smtClean="0"/>
              <a:t>	OPTION B: automatic calculation</a:t>
            </a:r>
            <a:endParaRPr lang="en-US" dirty="0" smtClean="0"/>
          </a:p>
          <a:p>
            <a:r>
              <a:rPr lang="en-US" dirty="0" smtClean="0">
                <a:solidFill>
                  <a:schemeClr val="tx2">
                    <a:lumMod val="75000"/>
                  </a:schemeClr>
                </a:solidFill>
              </a:rPr>
              <a:t>TIMING TAKEN INTO ACCOUNT</a:t>
            </a:r>
          </a:p>
          <a:p>
            <a:pPr lvl="1">
              <a:buNone/>
            </a:pPr>
            <a:r>
              <a:rPr lang="hr-HR" dirty="0" smtClean="0"/>
              <a:t>	D</a:t>
            </a:r>
            <a:r>
              <a:rPr lang="en-US" dirty="0" err="1" smtClean="0"/>
              <a:t>ue</a:t>
            </a:r>
            <a:r>
              <a:rPr lang="en-US" dirty="0" smtClean="0"/>
              <a:t> to overlapping time cycles of price calculations in countries that reference each other</a:t>
            </a:r>
          </a:p>
          <a:p>
            <a:r>
              <a:rPr lang="en-US" dirty="0" smtClean="0">
                <a:solidFill>
                  <a:schemeClr val="tx2">
                    <a:lumMod val="75000"/>
                  </a:schemeClr>
                </a:solidFill>
              </a:rPr>
              <a:t>DYNAMIC VISUAL PRESENTATION</a:t>
            </a:r>
          </a:p>
          <a:p>
            <a:pPr lvl="1">
              <a:buNone/>
            </a:pPr>
            <a:r>
              <a:rPr lang="hr-HR" dirty="0" smtClean="0"/>
              <a:t>	D</a:t>
            </a:r>
            <a:r>
              <a:rPr lang="en-US" dirty="0" err="1" smtClean="0"/>
              <a:t>ynamic</a:t>
            </a:r>
            <a:r>
              <a:rPr lang="en-US" dirty="0" smtClean="0"/>
              <a:t> visual presentation of price interrelations between countries.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2000" dirty="0" smtClean="0">
                <a:solidFill>
                  <a:srgbClr val="002060"/>
                </a:solidFill>
              </a:rPr>
              <a:t>Slovenian calculation procedure based on current Austrian, French and German prices</a:t>
            </a:r>
            <a:endParaRPr lang="en-US" sz="2000" dirty="0">
              <a:solidFill>
                <a:srgbClr val="00206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15124"/>
            <a:ext cx="8686801" cy="4453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solidFill>
                  <a:schemeClr val="tx2">
                    <a:lumMod val="75000"/>
                  </a:schemeClr>
                </a:solidFill>
              </a:rPr>
              <a:t>M4: LAUNCH SEQUENCE CREATOR</a:t>
            </a:r>
            <a:endParaRPr lang="en-US" dirty="0">
              <a:solidFill>
                <a:schemeClr val="tx2">
                  <a:lumMod val="75000"/>
                </a:schemeClr>
              </a:solidFill>
            </a:endParaRPr>
          </a:p>
        </p:txBody>
      </p:sp>
      <p:sp>
        <p:nvSpPr>
          <p:cNvPr id="3" name="Content Placeholder 2"/>
          <p:cNvSpPr>
            <a:spLocks noGrp="1"/>
          </p:cNvSpPr>
          <p:nvPr>
            <p:ph idx="1"/>
          </p:nvPr>
        </p:nvSpPr>
        <p:spPr/>
        <p:txBody>
          <a:bodyPr>
            <a:normAutofit/>
          </a:bodyPr>
          <a:lstStyle/>
          <a:p>
            <a:endParaRPr lang="hr-HR" sz="2400" dirty="0" smtClean="0"/>
          </a:p>
          <a:p>
            <a:r>
              <a:rPr lang="en-US" sz="2400" dirty="0" smtClean="0">
                <a:solidFill>
                  <a:schemeClr val="tx2">
                    <a:lumMod val="75000"/>
                  </a:schemeClr>
                </a:solidFill>
              </a:rPr>
              <a:t>INFORMED </a:t>
            </a:r>
            <a:r>
              <a:rPr lang="en-US" sz="2400" dirty="0">
                <a:solidFill>
                  <a:schemeClr val="tx2">
                    <a:lumMod val="75000"/>
                  </a:schemeClr>
                </a:solidFill>
              </a:rPr>
              <a:t>DECISION MAKING</a:t>
            </a:r>
          </a:p>
          <a:p>
            <a:pPr lvl="1">
              <a:buNone/>
            </a:pPr>
            <a:r>
              <a:rPr lang="hr-HR" sz="2000" dirty="0" smtClean="0"/>
              <a:t>	</a:t>
            </a:r>
            <a:r>
              <a:rPr lang="en-US" sz="2000" dirty="0" smtClean="0"/>
              <a:t>The </a:t>
            </a:r>
            <a:r>
              <a:rPr lang="en-US" sz="2000" dirty="0"/>
              <a:t>module allows, based on data entered in modules 1, 2 and 3, for testing various </a:t>
            </a:r>
            <a:r>
              <a:rPr lang="en-US" sz="2000" dirty="0" smtClean="0"/>
              <a:t>launch</a:t>
            </a:r>
            <a:r>
              <a:rPr lang="hr-HR" sz="2000" dirty="0" smtClean="0"/>
              <a:t> </a:t>
            </a:r>
            <a:r>
              <a:rPr lang="en-US" sz="2000" dirty="0" smtClean="0"/>
              <a:t>sequence </a:t>
            </a:r>
            <a:r>
              <a:rPr lang="en-US" sz="2000" dirty="0"/>
              <a:t>scenarios by countries for new medicines, quantifying the effects of future </a:t>
            </a:r>
            <a:r>
              <a:rPr lang="en-US" sz="2000" dirty="0" smtClean="0"/>
              <a:t>cross</a:t>
            </a:r>
            <a:r>
              <a:rPr lang="hr-HR" sz="2000" dirty="0" smtClean="0"/>
              <a:t> </a:t>
            </a:r>
            <a:r>
              <a:rPr lang="en-US" sz="2000" dirty="0" smtClean="0"/>
              <a:t>country </a:t>
            </a:r>
            <a:r>
              <a:rPr lang="en-US" sz="2000" dirty="0"/>
              <a:t>price comparisons on national prices and income. </a:t>
            </a:r>
            <a:endParaRPr lang="hr-HR" sz="2000" dirty="0" smtClean="0"/>
          </a:p>
          <a:p>
            <a:endParaRPr lang="hr-HR" sz="2400" dirty="0" smtClean="0"/>
          </a:p>
          <a:p>
            <a:r>
              <a:rPr lang="hr-HR" sz="2400" dirty="0" smtClean="0">
                <a:solidFill>
                  <a:schemeClr val="tx2">
                    <a:lumMod val="75000"/>
                  </a:schemeClr>
                </a:solidFill>
              </a:rPr>
              <a:t>COMPETITOR PRICES TAKEN INTO ACCOUNT</a:t>
            </a:r>
          </a:p>
          <a:p>
            <a:pPr lvl="1">
              <a:buNone/>
            </a:pPr>
            <a:r>
              <a:rPr lang="hr-HR" sz="2000" dirty="0" smtClean="0"/>
              <a:t>	Overview </a:t>
            </a:r>
            <a:r>
              <a:rPr lang="en-US" sz="2000" dirty="0" smtClean="0"/>
              <a:t>of</a:t>
            </a:r>
            <a:r>
              <a:rPr lang="hr-HR" sz="2000" dirty="0" smtClean="0"/>
              <a:t> </a:t>
            </a:r>
            <a:r>
              <a:rPr lang="en-US" sz="2000" dirty="0" smtClean="0"/>
              <a:t>competitor </a:t>
            </a:r>
            <a:r>
              <a:rPr lang="en-US" sz="2000" dirty="0"/>
              <a:t>medicines and their prices over time in all </a:t>
            </a:r>
            <a:r>
              <a:rPr lang="en-US" sz="2000" dirty="0" smtClean="0"/>
              <a:t>countries</a:t>
            </a:r>
            <a:r>
              <a:rPr lang="hr-HR" sz="2000" dirty="0" smtClean="0"/>
              <a:t> generated</a:t>
            </a:r>
            <a:r>
              <a:rPr lang="en-US" sz="2000" dirty="0" smtClean="0"/>
              <a:t>.</a:t>
            </a:r>
            <a:endParaRPr lang="en-US"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2000" dirty="0" smtClean="0">
                <a:solidFill>
                  <a:srgbClr val="002060"/>
                </a:solidFill>
              </a:rPr>
              <a:t>Transnational price referencing relations displayed in dynamic visual presentation, subset of countries, Croatia centred selection</a:t>
            </a:r>
            <a:endParaRPr lang="en-US" sz="2000" dirty="0">
              <a:solidFill>
                <a:srgbClr val="002060"/>
              </a:solidFill>
            </a:endParaRP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1905000"/>
            <a:ext cx="5148263" cy="402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solidFill>
                  <a:schemeClr val="tx2">
                    <a:lumMod val="75000"/>
                  </a:schemeClr>
                </a:solidFill>
              </a:rPr>
              <a:t>USE, REPORTING &amp; TRAINING</a:t>
            </a:r>
            <a:endParaRPr lang="en-US" dirty="0">
              <a:solidFill>
                <a:schemeClr val="tx2">
                  <a:lumMod val="75000"/>
                </a:schemeClr>
              </a:solidFill>
            </a:endParaRPr>
          </a:p>
        </p:txBody>
      </p:sp>
      <p:sp>
        <p:nvSpPr>
          <p:cNvPr id="3" name="Content Placeholder 2"/>
          <p:cNvSpPr>
            <a:spLocks noGrp="1"/>
          </p:cNvSpPr>
          <p:nvPr>
            <p:ph idx="1"/>
          </p:nvPr>
        </p:nvSpPr>
        <p:spPr/>
        <p:txBody>
          <a:bodyPr/>
          <a:lstStyle/>
          <a:p>
            <a:endParaRPr lang="hr-HR" sz="1800" dirty="0" smtClean="0"/>
          </a:p>
          <a:p>
            <a:r>
              <a:rPr lang="en-US" sz="1800" dirty="0" smtClean="0"/>
              <a:t>Simple, easy to use, intuitive solution</a:t>
            </a:r>
            <a:endParaRPr lang="hr-HR" sz="1800" dirty="0" smtClean="0"/>
          </a:p>
          <a:p>
            <a:endParaRPr lang="hr-HR" sz="1800" dirty="0"/>
          </a:p>
          <a:p>
            <a:r>
              <a:rPr lang="en-US" sz="1800" dirty="0" smtClean="0"/>
              <a:t>Individual users can only access the areas of the program that suit their level of authorization</a:t>
            </a:r>
          </a:p>
          <a:p>
            <a:endParaRPr lang="en-US" sz="1800" dirty="0" smtClean="0"/>
          </a:p>
          <a:p>
            <a:r>
              <a:rPr lang="hr-HR" sz="1800" dirty="0" smtClean="0"/>
              <a:t>1</a:t>
            </a:r>
            <a:r>
              <a:rPr lang="en-US" sz="1800" dirty="0" smtClean="0"/>
              <a:t> day training </a:t>
            </a:r>
            <a:r>
              <a:rPr lang="en-US" sz="1800" dirty="0" err="1" smtClean="0"/>
              <a:t>programme</a:t>
            </a:r>
            <a:r>
              <a:rPr lang="en-US" sz="1800" dirty="0" smtClean="0"/>
              <a:t> guarantees proficiency in use</a:t>
            </a:r>
          </a:p>
          <a:p>
            <a:endParaRPr lang="hr-HR" sz="1800" dirty="0" smtClean="0"/>
          </a:p>
          <a:p>
            <a:r>
              <a:rPr lang="en-US" sz="1800" dirty="0" smtClean="0"/>
              <a:t>Ad hoc automated </a:t>
            </a:r>
            <a:r>
              <a:rPr lang="hr-HR" sz="1800" dirty="0" smtClean="0"/>
              <a:t>tailor made </a:t>
            </a:r>
            <a:r>
              <a:rPr lang="en-US" sz="1800" dirty="0" smtClean="0"/>
              <a:t>reports available as requested</a:t>
            </a:r>
          </a:p>
          <a:p>
            <a:endParaRPr lang="en-US" sz="1800" dirty="0" smtClean="0"/>
          </a:p>
          <a:p>
            <a:r>
              <a:rPr lang="en-US" sz="1800" dirty="0" smtClean="0"/>
              <a:t>Periodic </a:t>
            </a:r>
            <a:r>
              <a:rPr lang="en-US" sz="1800" dirty="0" err="1" smtClean="0"/>
              <a:t>autom</a:t>
            </a:r>
            <a:r>
              <a:rPr lang="hr-HR" sz="1800" dirty="0" smtClean="0"/>
              <a:t>a</a:t>
            </a:r>
            <a:r>
              <a:rPr lang="en-US" sz="1800" dirty="0" smtClean="0"/>
              <a:t>ted tailor made reports available in-</a:t>
            </a:r>
            <a:r>
              <a:rPr lang="en-US" sz="1800" dirty="0" err="1" smtClean="0"/>
              <a:t>programme</a:t>
            </a:r>
            <a:endParaRPr lang="en-US" sz="1800" dirty="0" smtClean="0"/>
          </a:p>
          <a:p>
            <a:endParaRPr lang="en-US" sz="1800" dirty="0" smtClean="0"/>
          </a:p>
          <a:p>
            <a:r>
              <a:rPr lang="en-US" sz="1800" dirty="0" smtClean="0"/>
              <a:t>Automatic report/ news dissemination by email available </a:t>
            </a:r>
          </a:p>
          <a:p>
            <a:endParaRPr lang="en-US" sz="1800"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solidFill>
                  <a:schemeClr val="tx2">
                    <a:lumMod val="75000"/>
                  </a:schemeClr>
                </a:solidFill>
              </a:rPr>
              <a:t>TECHNICAL &amp; SECURITY</a:t>
            </a:r>
            <a:endParaRPr lang="en-US" dirty="0">
              <a:solidFill>
                <a:schemeClr val="tx2">
                  <a:lumMod val="75000"/>
                </a:schemeClr>
              </a:solidFill>
            </a:endParaRPr>
          </a:p>
        </p:txBody>
      </p:sp>
      <p:sp>
        <p:nvSpPr>
          <p:cNvPr id="3" name="Content Placeholder 2"/>
          <p:cNvSpPr>
            <a:spLocks noGrp="1"/>
          </p:cNvSpPr>
          <p:nvPr>
            <p:ph idx="1"/>
          </p:nvPr>
        </p:nvSpPr>
        <p:spPr/>
        <p:txBody>
          <a:bodyPr>
            <a:normAutofit/>
          </a:bodyPr>
          <a:lstStyle/>
          <a:p>
            <a:r>
              <a:rPr lang="en-US" sz="1800" dirty="0" smtClean="0"/>
              <a:t>The software solution is based on the Client – Server work technology.</a:t>
            </a:r>
            <a:endParaRPr lang="hr-HR" sz="1800" dirty="0" smtClean="0"/>
          </a:p>
          <a:p>
            <a:endParaRPr lang="en-US" sz="1800" dirty="0" smtClean="0"/>
          </a:p>
          <a:p>
            <a:r>
              <a:rPr lang="en-US" sz="1800" dirty="0" smtClean="0"/>
              <a:t>The application </a:t>
            </a:r>
            <a:r>
              <a:rPr lang="hr-HR" sz="1800" dirty="0" err="1" smtClean="0"/>
              <a:t>can</a:t>
            </a:r>
            <a:r>
              <a:rPr lang="hr-HR" sz="1800" dirty="0" smtClean="0"/>
              <a:t> </a:t>
            </a:r>
            <a:r>
              <a:rPr lang="hr-HR" sz="1800" dirty="0" err="1" smtClean="0"/>
              <a:t>be</a:t>
            </a:r>
            <a:r>
              <a:rPr lang="hr-HR" sz="1800" dirty="0" smtClean="0"/>
              <a:t> </a:t>
            </a:r>
            <a:r>
              <a:rPr lang="en-US" sz="1800" dirty="0" smtClean="0"/>
              <a:t>placed </a:t>
            </a:r>
            <a:r>
              <a:rPr lang="hr-HR" sz="1800" dirty="0" smtClean="0"/>
              <a:t>(</a:t>
            </a:r>
            <a:r>
              <a:rPr lang="hr-HR" sz="1800" dirty="0" err="1" smtClean="0"/>
              <a:t>option</a:t>
            </a:r>
            <a:r>
              <a:rPr lang="hr-HR" sz="1800" dirty="0" smtClean="0"/>
              <a:t>) </a:t>
            </a:r>
            <a:r>
              <a:rPr lang="en-US" sz="1800" dirty="0" smtClean="0"/>
              <a:t>on a specially configured </a:t>
            </a:r>
            <a:r>
              <a:rPr lang="hr-HR" sz="1800" dirty="0" smtClean="0"/>
              <a:t>Blackbox </a:t>
            </a:r>
            <a:r>
              <a:rPr lang="en-US" sz="1800" dirty="0" smtClean="0"/>
              <a:t>server and client access is</a:t>
            </a:r>
            <a:r>
              <a:rPr lang="hr-HR" sz="1800" dirty="0" smtClean="0"/>
              <a:t> </a:t>
            </a:r>
            <a:r>
              <a:rPr lang="en-US" sz="1800" dirty="0" smtClean="0"/>
              <a:t>controlled by </a:t>
            </a:r>
            <a:r>
              <a:rPr lang="en-US" sz="1800" smtClean="0"/>
              <a:t>security protocols. </a:t>
            </a:r>
            <a:endParaRPr lang="hr-HR" sz="1800" dirty="0" smtClean="0"/>
          </a:p>
          <a:p>
            <a:endParaRPr lang="hr-HR" sz="1800" dirty="0" smtClean="0"/>
          </a:p>
          <a:p>
            <a:r>
              <a:rPr lang="en-US" sz="1800" dirty="0" smtClean="0"/>
              <a:t>Clients access the server using a newer generation web</a:t>
            </a:r>
            <a:r>
              <a:rPr lang="hr-HR" sz="1800" dirty="0" smtClean="0"/>
              <a:t> </a:t>
            </a:r>
            <a:r>
              <a:rPr lang="en-US" sz="1800" dirty="0" smtClean="0"/>
              <a:t>browser</a:t>
            </a:r>
            <a:endParaRPr lang="hr-HR" sz="1800" dirty="0" smtClean="0"/>
          </a:p>
          <a:p>
            <a:endParaRPr lang="hr-HR" sz="1800" dirty="0" smtClean="0"/>
          </a:p>
          <a:p>
            <a:r>
              <a:rPr lang="hr-HR" sz="1800" dirty="0" smtClean="0"/>
              <a:t>T</a:t>
            </a:r>
            <a:r>
              <a:rPr lang="en-US" sz="1800" dirty="0" smtClean="0"/>
              <a:t>he only special installation required on the client’s computer is a protocol</a:t>
            </a:r>
            <a:r>
              <a:rPr lang="hr-HR" sz="1800" dirty="0" smtClean="0"/>
              <a:t> </a:t>
            </a:r>
            <a:r>
              <a:rPr lang="en-US" sz="1800" dirty="0" smtClean="0"/>
              <a:t>and an authentication certificate to access the server.</a:t>
            </a:r>
            <a:endParaRPr lang="hr-HR" sz="1800" dirty="0" smtClean="0"/>
          </a:p>
          <a:p>
            <a:endParaRPr lang="hr-HR" sz="1800" dirty="0" smtClean="0"/>
          </a:p>
          <a:p>
            <a:r>
              <a:rPr lang="en-US" sz="1800" dirty="0"/>
              <a:t>We implement the highest safety standards to make sure that your </a:t>
            </a:r>
            <a:r>
              <a:rPr lang="hr-HR" sz="1800" dirty="0" smtClean="0"/>
              <a:t>sensitive </a:t>
            </a:r>
            <a:r>
              <a:rPr lang="en-US" sz="1800" dirty="0" smtClean="0"/>
              <a:t>data </a:t>
            </a:r>
            <a:r>
              <a:rPr lang="en-US" sz="1800" dirty="0"/>
              <a:t>is always </a:t>
            </a:r>
            <a:r>
              <a:rPr lang="en-US" sz="1800" dirty="0" smtClean="0"/>
              <a:t>secure</a:t>
            </a:r>
            <a:r>
              <a:rPr lang="hr-HR" sz="1800" dirty="0" smtClean="0"/>
              <a:t>.</a:t>
            </a:r>
            <a:endParaRPr lang="hr-HR" sz="1800" dirty="0"/>
          </a:p>
          <a:p>
            <a:endParaRPr lang="en-US" sz="1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solidFill>
                  <a:schemeClr val="tx2">
                    <a:lumMod val="75000"/>
                  </a:schemeClr>
                </a:solidFill>
              </a:rPr>
              <a:t>ABOUT SIGYN R&amp;D</a:t>
            </a:r>
            <a:endParaRPr lang="en-US" dirty="0">
              <a:solidFill>
                <a:schemeClr val="tx2">
                  <a:lumMod val="75000"/>
                </a:schemeClr>
              </a:solidFill>
            </a:endParaRPr>
          </a:p>
        </p:txBody>
      </p:sp>
      <p:sp>
        <p:nvSpPr>
          <p:cNvPr id="3" name="Content Placeholder 2"/>
          <p:cNvSpPr>
            <a:spLocks noGrp="1"/>
          </p:cNvSpPr>
          <p:nvPr>
            <p:ph idx="1"/>
          </p:nvPr>
        </p:nvSpPr>
        <p:spPr/>
        <p:txBody>
          <a:bodyPr>
            <a:noAutofit/>
          </a:bodyPr>
          <a:lstStyle/>
          <a:p>
            <a:r>
              <a:rPr lang="en-US" sz="1800" dirty="0"/>
              <a:t>Sigyn R&amp;D is a Croatian company based in Zagreb, established in 2010. </a:t>
            </a:r>
            <a:endParaRPr lang="hr-HR" sz="1800" dirty="0"/>
          </a:p>
          <a:p>
            <a:r>
              <a:rPr lang="hr-HR" sz="1800" dirty="0" smtClean="0"/>
              <a:t>T</a:t>
            </a:r>
            <a:r>
              <a:rPr lang="en-US" sz="1800" dirty="0" err="1" smtClean="0"/>
              <a:t>ailor</a:t>
            </a:r>
            <a:r>
              <a:rPr lang="en-US" sz="1800" dirty="0" smtClean="0"/>
              <a:t> </a:t>
            </a:r>
            <a:r>
              <a:rPr lang="en-US" sz="1800" dirty="0"/>
              <a:t>made software solutions produced for the pharmaceutical sector</a:t>
            </a:r>
            <a:r>
              <a:rPr lang="en-US" sz="1800" dirty="0" smtClean="0"/>
              <a:t>.</a:t>
            </a:r>
            <a:endParaRPr lang="hr-HR" sz="1800" dirty="0" smtClean="0"/>
          </a:p>
          <a:p>
            <a:endParaRPr lang="hr-HR" sz="1800" dirty="0" smtClean="0"/>
          </a:p>
          <a:p>
            <a:r>
              <a:rPr lang="en-US" sz="1800" dirty="0" smtClean="0"/>
              <a:t>“</a:t>
            </a:r>
            <a:r>
              <a:rPr lang="en-US" sz="1800" dirty="0"/>
              <a:t>Integrated IT System for Drug Market Regulation” </a:t>
            </a:r>
            <a:r>
              <a:rPr lang="en-US" sz="1800" dirty="0" smtClean="0"/>
              <a:t>currently </a:t>
            </a:r>
            <a:r>
              <a:rPr lang="hr-HR" sz="1800" dirty="0" smtClean="0"/>
              <a:t>officially </a:t>
            </a:r>
            <a:r>
              <a:rPr lang="en-US" sz="1800" dirty="0" smtClean="0"/>
              <a:t>in </a:t>
            </a:r>
            <a:r>
              <a:rPr lang="en-US" sz="1800" dirty="0"/>
              <a:t>use by </a:t>
            </a:r>
            <a:r>
              <a:rPr lang="en-US" sz="1800" dirty="0" smtClean="0"/>
              <a:t>market regulators </a:t>
            </a:r>
            <a:r>
              <a:rPr lang="en-US" sz="1800" dirty="0"/>
              <a:t>in two EU Countries: Slovenia and </a:t>
            </a:r>
            <a:r>
              <a:rPr lang="en-US" sz="1800" dirty="0" smtClean="0"/>
              <a:t>Croatia</a:t>
            </a:r>
            <a:endParaRPr lang="hr-HR" sz="1800" dirty="0" smtClean="0"/>
          </a:p>
          <a:p>
            <a:pPr marL="800100" lvl="1">
              <a:buFont typeface="+mj-lt"/>
              <a:buAutoNum type="arabicPeriod"/>
            </a:pPr>
            <a:r>
              <a:rPr lang="en-US" sz="1400" dirty="0" smtClean="0"/>
              <a:t>Automated international price referencing for all reimbursed products</a:t>
            </a:r>
            <a:r>
              <a:rPr lang="hr-HR" sz="1400" dirty="0"/>
              <a:t> </a:t>
            </a:r>
            <a:r>
              <a:rPr lang="en-US" sz="1400" dirty="0" smtClean="0"/>
              <a:t>according to route of administration, pack size, strength, type and</a:t>
            </a:r>
            <a:r>
              <a:rPr lang="hr-HR" sz="1400" dirty="0" smtClean="0"/>
              <a:t> </a:t>
            </a:r>
            <a:r>
              <a:rPr lang="en-US" sz="1400" dirty="0" smtClean="0"/>
              <a:t>other pack content variables in Croatia and Slovenia between</a:t>
            </a:r>
            <a:r>
              <a:rPr lang="hr-HR" sz="1400" dirty="0" smtClean="0"/>
              <a:t> </a:t>
            </a:r>
            <a:r>
              <a:rPr lang="en-US" sz="1400" dirty="0" smtClean="0"/>
              <a:t>Germany, Austria, France, Czech Republic, Italy and Spain;</a:t>
            </a:r>
          </a:p>
          <a:p>
            <a:pPr marL="800100" lvl="1">
              <a:buFont typeface="+mj-lt"/>
              <a:buAutoNum type="arabicPeriod"/>
            </a:pPr>
            <a:r>
              <a:rPr lang="en-US" sz="1400" dirty="0" smtClean="0"/>
              <a:t>Automated internal price referencing based on therapeutic value</a:t>
            </a:r>
            <a:r>
              <a:rPr lang="hr-HR" sz="1400" dirty="0" smtClean="0"/>
              <a:t> </a:t>
            </a:r>
            <a:r>
              <a:rPr lang="en-US" sz="1400" dirty="0" smtClean="0"/>
              <a:t>according to route of administration, pack size, strength, type and</a:t>
            </a:r>
            <a:r>
              <a:rPr lang="hr-HR" sz="1400" dirty="0" smtClean="0"/>
              <a:t> </a:t>
            </a:r>
            <a:r>
              <a:rPr lang="en-US" sz="1400" dirty="0" smtClean="0"/>
              <a:t>other pack content variables;</a:t>
            </a:r>
          </a:p>
          <a:p>
            <a:pPr marL="800100" lvl="1">
              <a:buFont typeface="+mj-lt"/>
              <a:buAutoNum type="arabicPeriod"/>
            </a:pPr>
            <a:r>
              <a:rPr lang="en-US" sz="1400" dirty="0" smtClean="0"/>
              <a:t>Flexible reporting and statistical analyses of pharmaceutical expenditure</a:t>
            </a:r>
            <a:r>
              <a:rPr lang="hr-HR" sz="1400" dirty="0" smtClean="0"/>
              <a:t> &amp;</a:t>
            </a:r>
            <a:endParaRPr lang="en-US" sz="1400" dirty="0" smtClean="0"/>
          </a:p>
          <a:p>
            <a:pPr marL="800100" lvl="1">
              <a:buFont typeface="+mj-lt"/>
              <a:buAutoNum type="arabicPeriod"/>
            </a:pPr>
            <a:r>
              <a:rPr lang="en-US" sz="1400" dirty="0" smtClean="0"/>
              <a:t>Integrated process management from application to regulator to</a:t>
            </a:r>
            <a:r>
              <a:rPr lang="hr-HR" sz="1400" dirty="0" smtClean="0"/>
              <a:t> </a:t>
            </a:r>
            <a:r>
              <a:rPr lang="en-US" sz="1400" dirty="0" smtClean="0"/>
              <a:t>drug listing.</a:t>
            </a:r>
          </a:p>
          <a:p>
            <a:pPr lvl="1"/>
            <a:endParaRPr lang="en-US" sz="1800" dirty="0" smtClean="0"/>
          </a:p>
          <a:p>
            <a:r>
              <a:rPr lang="en-US" sz="1800" dirty="0" smtClean="0"/>
              <a:t>Sigyn R&amp;D also uses the software to predict future</a:t>
            </a:r>
            <a:r>
              <a:rPr lang="hr-HR" sz="1800" dirty="0" smtClean="0"/>
              <a:t> </a:t>
            </a:r>
            <a:r>
              <a:rPr lang="en-US" sz="1800" dirty="0" smtClean="0"/>
              <a:t>prices of reimbursed drugs and produce complex</a:t>
            </a:r>
            <a:r>
              <a:rPr lang="hr-HR" sz="1800" dirty="0" smtClean="0"/>
              <a:t> </a:t>
            </a:r>
            <a:r>
              <a:rPr lang="en-US" sz="1800" dirty="0" smtClean="0"/>
              <a:t>pricing scenarios for pharmaceutical companies</a:t>
            </a:r>
            <a:endParaRPr lang="en-US"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solidFill>
                  <a:schemeClr val="tx2">
                    <a:lumMod val="75000"/>
                  </a:schemeClr>
                </a:solidFill>
              </a:rPr>
              <a:t>TRANSNATIONAL PRICING</a:t>
            </a:r>
            <a:endParaRPr lang="en-US" dirty="0">
              <a:solidFill>
                <a:schemeClr val="tx2">
                  <a:lumMod val="75000"/>
                </a:schemeClr>
              </a:solidFill>
            </a:endParaRPr>
          </a:p>
        </p:txBody>
      </p:sp>
      <p:sp>
        <p:nvSpPr>
          <p:cNvPr id="3" name="Content Placeholder 2"/>
          <p:cNvSpPr>
            <a:spLocks noGrp="1"/>
          </p:cNvSpPr>
          <p:nvPr>
            <p:ph idx="1"/>
          </p:nvPr>
        </p:nvSpPr>
        <p:spPr>
          <a:xfrm>
            <a:off x="381000" y="1600200"/>
            <a:ext cx="3962400" cy="4525963"/>
          </a:xfrm>
        </p:spPr>
        <p:txBody>
          <a:bodyPr>
            <a:normAutofit lnSpcReduction="10000"/>
          </a:bodyPr>
          <a:lstStyle/>
          <a:p>
            <a:endParaRPr lang="hr-HR" sz="1800" dirty="0" smtClean="0"/>
          </a:p>
          <a:p>
            <a:r>
              <a:rPr lang="en-US" sz="1800" dirty="0" smtClean="0"/>
              <a:t>International reference pricing (IRP), internal pricing comparisons, discounts, pay back agreements, reimbursed prices, copayments and managed entry agreements have become highly multivariate, heavily interlinked between countries and confusingly complex. </a:t>
            </a:r>
          </a:p>
          <a:p>
            <a:endParaRPr lang="en-US" sz="1800" dirty="0" smtClean="0"/>
          </a:p>
          <a:p>
            <a:r>
              <a:rPr lang="en-US" sz="1800" dirty="0" smtClean="0"/>
              <a:t>Managing transnational pharmaceutical pricing in Europe is contingent upon comprehensive, detailed and timely monitoring of national </a:t>
            </a:r>
            <a:r>
              <a:rPr lang="hr-HR" sz="1800" dirty="0" smtClean="0"/>
              <a:t>prices, </a:t>
            </a:r>
            <a:r>
              <a:rPr lang="en-US" sz="1800" dirty="0" smtClean="0"/>
              <a:t>pricing policies and their implementation. </a:t>
            </a:r>
          </a:p>
          <a:p>
            <a:pPr>
              <a:buNone/>
            </a:pPr>
            <a:endParaRPr lang="en-US" sz="1800" dirty="0" smtClean="0"/>
          </a:p>
        </p:txBody>
      </p:sp>
      <p:pic>
        <p:nvPicPr>
          <p:cNvPr id="2050" name="Picture 2"/>
          <p:cNvPicPr>
            <a:picLocks noChangeAspect="1" noChangeArrowheads="1"/>
          </p:cNvPicPr>
          <p:nvPr/>
        </p:nvPicPr>
        <p:blipFill>
          <a:blip r:embed="rId2"/>
          <a:srcRect/>
          <a:stretch>
            <a:fillRect/>
          </a:stretch>
        </p:blipFill>
        <p:spPr bwMode="auto">
          <a:xfrm>
            <a:off x="4775169" y="1943100"/>
            <a:ext cx="3446477" cy="38480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solidFill>
                  <a:schemeClr val="tx2">
                    <a:lumMod val="75000"/>
                  </a:schemeClr>
                </a:solidFill>
              </a:rPr>
              <a:t>SG EUROPEAN PHARMACEUTICAL </a:t>
            </a:r>
            <a:r>
              <a:rPr lang="hr-HR" sz="3600" dirty="0" smtClean="0">
                <a:solidFill>
                  <a:schemeClr val="tx2">
                    <a:lumMod val="75000"/>
                  </a:schemeClr>
                </a:solidFill>
              </a:rPr>
              <a:t/>
            </a:r>
            <a:br>
              <a:rPr lang="hr-HR" sz="3600" dirty="0" smtClean="0">
                <a:solidFill>
                  <a:schemeClr val="tx2">
                    <a:lumMod val="75000"/>
                  </a:schemeClr>
                </a:solidFill>
              </a:rPr>
            </a:br>
            <a:r>
              <a:rPr lang="en-US" sz="3600" dirty="0" smtClean="0">
                <a:solidFill>
                  <a:schemeClr val="tx2">
                    <a:lumMod val="75000"/>
                  </a:schemeClr>
                </a:solidFill>
              </a:rPr>
              <a:t>PRICING NERVE</a:t>
            </a:r>
            <a:r>
              <a:rPr lang="hr-HR" sz="3600" dirty="0" smtClean="0">
                <a:solidFill>
                  <a:schemeClr val="tx2">
                    <a:lumMod val="75000"/>
                  </a:schemeClr>
                </a:solidFill>
              </a:rPr>
              <a:t> </a:t>
            </a:r>
            <a:r>
              <a:rPr lang="en-US" sz="3600" dirty="0" smtClean="0">
                <a:solidFill>
                  <a:schemeClr val="tx2">
                    <a:lumMod val="75000"/>
                  </a:schemeClr>
                </a:solidFill>
              </a:rPr>
              <a:t>CENTRE</a:t>
            </a:r>
            <a:endParaRPr lang="en-US" sz="3600" dirty="0">
              <a:solidFill>
                <a:schemeClr val="tx2">
                  <a:lumMod val="75000"/>
                </a:schemeClr>
              </a:solidFill>
            </a:endParaRPr>
          </a:p>
        </p:txBody>
      </p:sp>
      <p:sp>
        <p:nvSpPr>
          <p:cNvPr id="3" name="Content Placeholder 2"/>
          <p:cNvSpPr>
            <a:spLocks noGrp="1"/>
          </p:cNvSpPr>
          <p:nvPr>
            <p:ph idx="1"/>
          </p:nvPr>
        </p:nvSpPr>
        <p:spPr/>
        <p:txBody>
          <a:bodyPr>
            <a:normAutofit lnSpcReduction="10000"/>
          </a:bodyPr>
          <a:lstStyle/>
          <a:p>
            <a:endParaRPr lang="hr-HR" sz="1800" dirty="0" smtClean="0"/>
          </a:p>
          <a:p>
            <a:endParaRPr lang="hr-HR" sz="1800" dirty="0" smtClean="0"/>
          </a:p>
          <a:p>
            <a:r>
              <a:rPr lang="en-US" sz="1800" dirty="0" smtClean="0"/>
              <a:t>Enables companies to have an in depth yet clear and manageable overview of all past</a:t>
            </a:r>
            <a:r>
              <a:rPr lang="hr-HR" sz="1800" dirty="0" smtClean="0"/>
              <a:t> </a:t>
            </a:r>
            <a:r>
              <a:rPr lang="en-US" sz="1800" dirty="0" smtClean="0"/>
              <a:t>and present prices, discounts and agreements as well as their trends across countries for</a:t>
            </a:r>
            <a:r>
              <a:rPr lang="hr-HR" sz="1800" dirty="0" smtClean="0"/>
              <a:t> </a:t>
            </a:r>
            <a:r>
              <a:rPr lang="en-US" sz="1800" dirty="0" smtClean="0"/>
              <a:t>selected own and competitor products.</a:t>
            </a:r>
            <a:r>
              <a:rPr lang="hr-HR" sz="1800" dirty="0" smtClean="0"/>
              <a:t> </a:t>
            </a:r>
            <a:r>
              <a:rPr lang="en-US" sz="1800" dirty="0" smtClean="0"/>
              <a:t>Price comparisons are available by pack, unit,</a:t>
            </a:r>
            <a:r>
              <a:rPr lang="hr-HR" sz="1800" dirty="0" smtClean="0"/>
              <a:t> </a:t>
            </a:r>
            <a:r>
              <a:rPr lang="en-US" sz="1800" dirty="0" smtClean="0"/>
              <a:t>DDD, etc.</a:t>
            </a:r>
            <a:endParaRPr lang="hr-HR" sz="1800" dirty="0" smtClean="0"/>
          </a:p>
          <a:p>
            <a:endParaRPr lang="en-US" sz="1800" dirty="0" smtClean="0"/>
          </a:p>
          <a:p>
            <a:r>
              <a:rPr lang="hr-HR" sz="1800" dirty="0" smtClean="0"/>
              <a:t>Acts </a:t>
            </a:r>
            <a:r>
              <a:rPr lang="en-US" sz="1800" dirty="0" smtClean="0"/>
              <a:t>as a </a:t>
            </a:r>
            <a:r>
              <a:rPr lang="hr-HR" sz="1800" dirty="0" smtClean="0"/>
              <a:t>powerful </a:t>
            </a:r>
            <a:r>
              <a:rPr lang="en-US" sz="1800" dirty="0" smtClean="0"/>
              <a:t>pricing knowledge management tool and enables </a:t>
            </a:r>
            <a:r>
              <a:rPr lang="hr-HR" sz="1800" dirty="0" smtClean="0"/>
              <a:t>effective </a:t>
            </a:r>
            <a:r>
              <a:rPr lang="en-US" sz="1800" dirty="0" smtClean="0"/>
              <a:t>communication with local </a:t>
            </a:r>
            <a:r>
              <a:rPr lang="hr-HR" sz="1800" dirty="0" smtClean="0"/>
              <a:t>affiliates </a:t>
            </a:r>
            <a:r>
              <a:rPr lang="en-US" sz="1800" dirty="0" smtClean="0"/>
              <a:t>reporting </a:t>
            </a:r>
            <a:r>
              <a:rPr lang="hr-HR" sz="1800" dirty="0" smtClean="0"/>
              <a:t> in structure </a:t>
            </a:r>
            <a:r>
              <a:rPr lang="en-US" sz="1800" dirty="0" smtClean="0"/>
              <a:t>on current pricing rules, expected policy</a:t>
            </a:r>
            <a:r>
              <a:rPr lang="hr-HR" sz="1800" dirty="0" smtClean="0"/>
              <a:t> </a:t>
            </a:r>
            <a:r>
              <a:rPr lang="en-US" sz="1800" dirty="0" smtClean="0"/>
              <a:t>changes, implementation, timing, delays of price calculations, etc.</a:t>
            </a:r>
            <a:endParaRPr lang="hr-HR" sz="1800" dirty="0" smtClean="0"/>
          </a:p>
          <a:p>
            <a:endParaRPr lang="en-US" sz="1800" dirty="0" smtClean="0"/>
          </a:p>
          <a:p>
            <a:r>
              <a:rPr lang="en-US" sz="1800" dirty="0" smtClean="0"/>
              <a:t>Based on national rules, the IT solution enables calculation of future prices in</a:t>
            </a:r>
            <a:r>
              <a:rPr lang="hr-HR" sz="1800" dirty="0" smtClean="0"/>
              <a:t> </a:t>
            </a:r>
            <a:r>
              <a:rPr lang="en-US" sz="1800" dirty="0" smtClean="0"/>
              <a:t>real time</a:t>
            </a:r>
            <a:r>
              <a:rPr lang="hr-HR" sz="1800" dirty="0" smtClean="0"/>
              <a:t>.</a:t>
            </a:r>
            <a:r>
              <a:rPr lang="en-US" sz="1800" dirty="0" smtClean="0"/>
              <a:t> </a:t>
            </a:r>
            <a:endParaRPr lang="hr-HR" sz="1800" dirty="0" smtClean="0"/>
          </a:p>
          <a:p>
            <a:endParaRPr lang="hr-HR" sz="1800" dirty="0" smtClean="0"/>
          </a:p>
          <a:p>
            <a:r>
              <a:rPr lang="hr-HR" sz="1800" dirty="0" smtClean="0"/>
              <a:t>Coupled </a:t>
            </a:r>
            <a:r>
              <a:rPr lang="en-US" sz="1800" dirty="0" smtClean="0"/>
              <a:t>with sales estimates, </a:t>
            </a:r>
            <a:r>
              <a:rPr lang="hr-HR" sz="1800" dirty="0" smtClean="0"/>
              <a:t>the IT solution enables </a:t>
            </a:r>
            <a:r>
              <a:rPr lang="en-US" sz="1800" dirty="0" smtClean="0"/>
              <a:t>forecasting of income by country. </a:t>
            </a:r>
            <a:endParaRPr lang="hr-HR" sz="1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solidFill>
                  <a:schemeClr val="tx2">
                    <a:lumMod val="75000"/>
                  </a:schemeClr>
                </a:solidFill>
              </a:rPr>
              <a:t>DATABASE &amp; OPTIONS</a:t>
            </a:r>
            <a:endParaRPr lang="en-US" dirty="0">
              <a:solidFill>
                <a:schemeClr val="tx2">
                  <a:lumMod val="75000"/>
                </a:schemeClr>
              </a:solidFill>
            </a:endParaRPr>
          </a:p>
        </p:txBody>
      </p:sp>
      <p:sp>
        <p:nvSpPr>
          <p:cNvPr id="3" name="Content Placeholder 2"/>
          <p:cNvSpPr>
            <a:spLocks noGrp="1"/>
          </p:cNvSpPr>
          <p:nvPr>
            <p:ph idx="1"/>
          </p:nvPr>
        </p:nvSpPr>
        <p:spPr>
          <a:ln>
            <a:noFill/>
          </a:ln>
        </p:spPr>
        <p:txBody>
          <a:bodyPr>
            <a:normAutofit lnSpcReduction="10000"/>
          </a:bodyPr>
          <a:lstStyle/>
          <a:p>
            <a:endParaRPr lang="hr-HR" sz="1800" dirty="0" smtClean="0"/>
          </a:p>
          <a:p>
            <a:r>
              <a:rPr lang="en-US" sz="1800" dirty="0" smtClean="0"/>
              <a:t>The level of access to</a:t>
            </a:r>
            <a:r>
              <a:rPr lang="hr-HR" sz="1800" dirty="0" smtClean="0"/>
              <a:t> </a:t>
            </a:r>
            <a:r>
              <a:rPr lang="en-US" sz="1800" dirty="0" smtClean="0"/>
              <a:t>information for all locations that have access to the software is</a:t>
            </a:r>
            <a:r>
              <a:rPr lang="hr-HR" sz="1800" dirty="0" smtClean="0"/>
              <a:t> </a:t>
            </a:r>
            <a:r>
              <a:rPr lang="en-US" sz="1800" dirty="0" smtClean="0"/>
              <a:t>managed by the HQ. </a:t>
            </a:r>
            <a:endParaRPr lang="hr-HR" sz="1800" dirty="0" smtClean="0"/>
          </a:p>
          <a:p>
            <a:r>
              <a:rPr lang="en-US" sz="1800" dirty="0" smtClean="0"/>
              <a:t>All entries to the database are recorded.</a:t>
            </a:r>
            <a:endParaRPr lang="hr-HR" sz="1800" dirty="0" smtClean="0"/>
          </a:p>
          <a:p>
            <a:endParaRPr lang="en-US" sz="1800" dirty="0" smtClean="0"/>
          </a:p>
          <a:p>
            <a:r>
              <a:rPr lang="hr-HR" sz="1800" b="1" dirty="0" smtClean="0">
                <a:solidFill>
                  <a:schemeClr val="tx2">
                    <a:lumMod val="75000"/>
                  </a:schemeClr>
                </a:solidFill>
              </a:rPr>
              <a:t>Option A – Tool to provide structure &amp; clarity </a:t>
            </a:r>
          </a:p>
          <a:p>
            <a:pPr>
              <a:buNone/>
            </a:pPr>
            <a:r>
              <a:rPr lang="hr-HR" sz="1800" dirty="0">
                <a:solidFill>
                  <a:schemeClr val="tx2">
                    <a:lumMod val="75000"/>
                  </a:schemeClr>
                </a:solidFill>
              </a:rPr>
              <a:t>	</a:t>
            </a:r>
            <a:r>
              <a:rPr lang="en-US" sz="1800" dirty="0" smtClean="0"/>
              <a:t>The database of prices, regulation rules and</a:t>
            </a:r>
            <a:r>
              <a:rPr lang="hr-HR" sz="1800" dirty="0" smtClean="0"/>
              <a:t> </a:t>
            </a:r>
            <a:r>
              <a:rPr lang="en-US" sz="1800" dirty="0" smtClean="0"/>
              <a:t>sales </a:t>
            </a:r>
            <a:r>
              <a:rPr lang="hr-HR" sz="1800" dirty="0" smtClean="0"/>
              <a:t>figures </a:t>
            </a:r>
            <a:r>
              <a:rPr lang="en-US" sz="1800" dirty="0" smtClean="0"/>
              <a:t>is designed to be populated </a:t>
            </a:r>
            <a:r>
              <a:rPr lang="hr-HR" sz="1800" dirty="0" smtClean="0"/>
              <a:t>manually  </a:t>
            </a:r>
            <a:r>
              <a:rPr lang="en-US" sz="1800" dirty="0" smtClean="0"/>
              <a:t>by employees from</a:t>
            </a:r>
            <a:r>
              <a:rPr lang="hr-HR" sz="1800" dirty="0" smtClean="0"/>
              <a:t> affiliate</a:t>
            </a:r>
            <a:r>
              <a:rPr lang="en-US" sz="1800" dirty="0" smtClean="0"/>
              <a:t> locations. </a:t>
            </a:r>
            <a:r>
              <a:rPr lang="hr-HR" sz="1800" dirty="0" smtClean="0"/>
              <a:t>Data for price calculation are exported in chosen format and then reimported in the database after calculations. </a:t>
            </a:r>
            <a:r>
              <a:rPr lang="en-US" sz="1800" dirty="0" smtClean="0"/>
              <a:t>All data is to be </a:t>
            </a:r>
            <a:r>
              <a:rPr lang="hr-HR" sz="1800" dirty="0" smtClean="0"/>
              <a:t>entered </a:t>
            </a:r>
            <a:r>
              <a:rPr lang="en-US" sz="1800" dirty="0" smtClean="0"/>
              <a:t>for own and</a:t>
            </a:r>
            <a:r>
              <a:rPr lang="hr-HR" sz="1800" dirty="0" smtClean="0"/>
              <a:t> </a:t>
            </a:r>
            <a:r>
              <a:rPr lang="en-US" sz="1800" dirty="0" smtClean="0"/>
              <a:t>competitor products of interest. </a:t>
            </a:r>
            <a:endParaRPr lang="hr-HR" sz="1800" dirty="0" smtClean="0"/>
          </a:p>
          <a:p>
            <a:r>
              <a:rPr lang="hr-HR" sz="1800" b="1" dirty="0" smtClean="0">
                <a:solidFill>
                  <a:schemeClr val="tx2">
                    <a:lumMod val="75000"/>
                  </a:schemeClr>
                </a:solidFill>
              </a:rPr>
              <a:t>Option B – Tool to provide structure &amp; clarity + automation and service  </a:t>
            </a:r>
          </a:p>
          <a:p>
            <a:pPr>
              <a:buNone/>
            </a:pPr>
            <a:r>
              <a:rPr lang="hr-HR" sz="1800" dirty="0"/>
              <a:t>	</a:t>
            </a:r>
            <a:r>
              <a:rPr lang="hr-HR" sz="1800" dirty="0" smtClean="0"/>
              <a:t>The database of prices and sales figures is populated automatically (prices imported from chosen sources). Price calculations are automated based on defined rules. All data collected automatically for own and competitor products of interest.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solidFill>
                  <a:schemeClr val="tx2">
                    <a:lumMod val="75000"/>
                  </a:schemeClr>
                </a:solidFill>
              </a:rPr>
              <a:t>M1: PRICE MONITOR</a:t>
            </a:r>
            <a:endParaRPr lang="en-US" dirty="0">
              <a:solidFill>
                <a:schemeClr val="tx2">
                  <a:lumMod val="75000"/>
                </a:schemeClr>
              </a:solidFill>
            </a:endParaRPr>
          </a:p>
        </p:txBody>
      </p:sp>
      <p:sp>
        <p:nvSpPr>
          <p:cNvPr id="3" name="Content Placeholder 2"/>
          <p:cNvSpPr>
            <a:spLocks noGrp="1"/>
          </p:cNvSpPr>
          <p:nvPr>
            <p:ph idx="1"/>
          </p:nvPr>
        </p:nvSpPr>
        <p:spPr/>
        <p:txBody>
          <a:bodyPr>
            <a:normAutofit fontScale="70000" lnSpcReduction="20000"/>
          </a:bodyPr>
          <a:lstStyle/>
          <a:p>
            <a:endParaRPr lang="hr-HR" dirty="0" smtClean="0"/>
          </a:p>
          <a:p>
            <a:r>
              <a:rPr lang="en-US" dirty="0" smtClean="0">
                <a:solidFill>
                  <a:schemeClr val="tx2">
                    <a:lumMod val="75000"/>
                  </a:schemeClr>
                </a:solidFill>
              </a:rPr>
              <a:t>PAST AND PRESENT PRICES FOR ALL MEDICINES OF INTEREST</a:t>
            </a:r>
            <a:endParaRPr lang="hr-HR" dirty="0" smtClean="0">
              <a:solidFill>
                <a:schemeClr val="tx2">
                  <a:lumMod val="75000"/>
                </a:schemeClr>
              </a:solidFill>
            </a:endParaRPr>
          </a:p>
          <a:p>
            <a:pPr lvl="1">
              <a:buNone/>
            </a:pPr>
            <a:r>
              <a:rPr lang="hr-HR" dirty="0" smtClean="0"/>
              <a:t>	</a:t>
            </a:r>
            <a:r>
              <a:rPr lang="en-US" dirty="0" smtClean="0"/>
              <a:t>own and competitor (</a:t>
            </a:r>
            <a:r>
              <a:rPr lang="hr-HR" dirty="0" smtClean="0"/>
              <a:t>comparisons </a:t>
            </a:r>
            <a:r>
              <a:rPr lang="en-US" dirty="0" smtClean="0"/>
              <a:t>by pack, according to route of</a:t>
            </a:r>
            <a:r>
              <a:rPr lang="hr-HR" dirty="0" smtClean="0"/>
              <a:t> </a:t>
            </a:r>
            <a:r>
              <a:rPr lang="en-US" dirty="0" smtClean="0"/>
              <a:t>administration, pack size, strength, type</a:t>
            </a:r>
            <a:r>
              <a:rPr lang="hr-HR" dirty="0" smtClean="0"/>
              <a:t> </a:t>
            </a:r>
            <a:r>
              <a:rPr lang="en-US" dirty="0" smtClean="0"/>
              <a:t>and other pack content variables). Registered data on prices can include ex-factory prices,</a:t>
            </a:r>
            <a:r>
              <a:rPr lang="hr-HR" dirty="0" smtClean="0"/>
              <a:t> </a:t>
            </a:r>
            <a:r>
              <a:rPr lang="en-US" dirty="0" smtClean="0"/>
              <a:t>pharmacy purchasing (wholesale) prices, pharmacy retail prices, reimbursed prices and</a:t>
            </a:r>
            <a:r>
              <a:rPr lang="hr-HR" dirty="0" smtClean="0"/>
              <a:t> </a:t>
            </a:r>
            <a:r>
              <a:rPr lang="en-US" dirty="0" smtClean="0"/>
              <a:t>copayments, etc.</a:t>
            </a:r>
          </a:p>
          <a:p>
            <a:r>
              <a:rPr lang="en-US" dirty="0" smtClean="0">
                <a:solidFill>
                  <a:schemeClr val="tx2">
                    <a:lumMod val="75000"/>
                  </a:schemeClr>
                </a:solidFill>
              </a:rPr>
              <a:t>HISTORY</a:t>
            </a:r>
          </a:p>
          <a:p>
            <a:pPr lvl="1">
              <a:buNone/>
            </a:pPr>
            <a:r>
              <a:rPr lang="hr-HR" dirty="0" smtClean="0"/>
              <a:t>	</a:t>
            </a:r>
            <a:r>
              <a:rPr lang="en-US" dirty="0" smtClean="0"/>
              <a:t>dates on which the prices have been altered and explanations why</a:t>
            </a:r>
          </a:p>
          <a:p>
            <a:r>
              <a:rPr lang="en-US" dirty="0" smtClean="0">
                <a:solidFill>
                  <a:schemeClr val="tx2">
                    <a:lumMod val="75000"/>
                  </a:schemeClr>
                </a:solidFill>
              </a:rPr>
              <a:t>ALL OTHER RELEVANT DATA</a:t>
            </a:r>
          </a:p>
          <a:p>
            <a:pPr lvl="1">
              <a:buNone/>
            </a:pPr>
            <a:r>
              <a:rPr lang="hr-HR" dirty="0" smtClean="0"/>
              <a:t>	</a:t>
            </a:r>
            <a:r>
              <a:rPr lang="en-US" dirty="0" smtClean="0"/>
              <a:t>additional information on individual medicines such as discounts, managed entry agreements,</a:t>
            </a:r>
            <a:r>
              <a:rPr lang="hr-HR" dirty="0" smtClean="0"/>
              <a:t> </a:t>
            </a:r>
            <a:r>
              <a:rPr lang="en-US" dirty="0" smtClean="0"/>
              <a:t>etc.</a:t>
            </a:r>
          </a:p>
          <a:p>
            <a:r>
              <a:rPr lang="en-US" dirty="0" smtClean="0">
                <a:solidFill>
                  <a:schemeClr val="tx2">
                    <a:lumMod val="75000"/>
                  </a:schemeClr>
                </a:solidFill>
              </a:rPr>
              <a:t>DYNAMIC VISUAL PRESENTATION</a:t>
            </a:r>
          </a:p>
          <a:p>
            <a:pPr lvl="1">
              <a:buNone/>
            </a:pPr>
            <a:r>
              <a:rPr lang="hr-HR" dirty="0" smtClean="0"/>
              <a:t>	</a:t>
            </a:r>
            <a:r>
              <a:rPr lang="en-US" dirty="0" smtClean="0"/>
              <a:t>dynamic visual presentation of all national prices.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1800" dirty="0" smtClean="0">
                <a:solidFill>
                  <a:srgbClr val="002060"/>
                </a:solidFill>
              </a:rPr>
              <a:t>Price of DDD of medicine X, pack Y (28-30 tablets), in 14 selected European countries from July 2008 to January 2013 in EUR</a:t>
            </a:r>
            <a:endParaRPr lang="en-US" sz="1800" dirty="0">
              <a:solidFill>
                <a:srgbClr val="002060"/>
              </a:solidFill>
            </a:endParaRPr>
          </a:p>
        </p:txBody>
      </p:sp>
      <p:pic>
        <p:nvPicPr>
          <p:cNvPr id="8194" name="Picture 2" descr="http://www.wto.org/images/img_press/press688/chart5_e.png"/>
          <p:cNvPicPr>
            <a:picLocks noChangeAspect="1" noChangeArrowheads="1"/>
          </p:cNvPicPr>
          <p:nvPr/>
        </p:nvPicPr>
        <p:blipFill>
          <a:blip r:embed="rId2"/>
          <a:srcRect/>
          <a:stretch>
            <a:fillRect/>
          </a:stretch>
        </p:blipFill>
        <p:spPr bwMode="auto">
          <a:xfrm>
            <a:off x="989816" y="1676400"/>
            <a:ext cx="7011184" cy="38862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solidFill>
                  <a:schemeClr val="tx2">
                    <a:lumMod val="75000"/>
                  </a:schemeClr>
                </a:solidFill>
              </a:rPr>
              <a:t>M2: PRICE INTELLIGENCE</a:t>
            </a:r>
            <a:endParaRPr lang="en-US" dirty="0">
              <a:solidFill>
                <a:schemeClr val="tx2">
                  <a:lumMod val="75000"/>
                </a:schemeClr>
              </a:solidFill>
            </a:endParaRPr>
          </a:p>
        </p:txBody>
      </p:sp>
      <p:sp>
        <p:nvSpPr>
          <p:cNvPr id="3" name="Content Placeholder 2"/>
          <p:cNvSpPr>
            <a:spLocks noGrp="1"/>
          </p:cNvSpPr>
          <p:nvPr>
            <p:ph idx="1"/>
          </p:nvPr>
        </p:nvSpPr>
        <p:spPr/>
        <p:txBody>
          <a:bodyPr>
            <a:normAutofit fontScale="62500" lnSpcReduction="20000"/>
          </a:bodyPr>
          <a:lstStyle/>
          <a:p>
            <a:endParaRPr lang="hr-HR" dirty="0" smtClean="0">
              <a:solidFill>
                <a:schemeClr val="tx2">
                  <a:lumMod val="75000"/>
                </a:schemeClr>
              </a:solidFill>
            </a:endParaRPr>
          </a:p>
          <a:p>
            <a:r>
              <a:rPr lang="en-US" dirty="0" smtClean="0">
                <a:solidFill>
                  <a:schemeClr val="tx2">
                    <a:lumMod val="75000"/>
                  </a:schemeClr>
                </a:solidFill>
              </a:rPr>
              <a:t>NATIONAL REGULATION PROCEDURES</a:t>
            </a:r>
            <a:endParaRPr lang="hr-HR" dirty="0" smtClean="0">
              <a:solidFill>
                <a:schemeClr val="tx2">
                  <a:lumMod val="75000"/>
                </a:schemeClr>
              </a:solidFill>
            </a:endParaRPr>
          </a:p>
          <a:p>
            <a:pPr lvl="1">
              <a:buNone/>
            </a:pPr>
            <a:r>
              <a:rPr lang="hr-HR" dirty="0" smtClean="0"/>
              <a:t>	</a:t>
            </a:r>
            <a:r>
              <a:rPr lang="en-US" dirty="0" smtClean="0"/>
              <a:t>detailed structured national price setting regulations and timings that apply in the </a:t>
            </a:r>
            <a:r>
              <a:rPr lang="hr-HR" dirty="0" smtClean="0"/>
              <a:t>calculation of prices for new medicines and </a:t>
            </a:r>
            <a:r>
              <a:rPr lang="en-US" dirty="0" smtClean="0"/>
              <a:t>recalculation</a:t>
            </a:r>
            <a:r>
              <a:rPr lang="hr-HR" dirty="0" smtClean="0"/>
              <a:t> </a:t>
            </a:r>
            <a:r>
              <a:rPr lang="en-US" dirty="0" smtClean="0"/>
              <a:t>of prices for medicines already present in the market: international price comparisons,</a:t>
            </a:r>
            <a:r>
              <a:rPr lang="hr-HR" dirty="0" smtClean="0"/>
              <a:t> </a:t>
            </a:r>
            <a:r>
              <a:rPr lang="en-US" dirty="0" smtClean="0"/>
              <a:t>internal price comparisons, mandatory/optional discounts/rebates, managed entry</a:t>
            </a:r>
            <a:r>
              <a:rPr lang="hr-HR" dirty="0" smtClean="0"/>
              <a:t> </a:t>
            </a:r>
            <a:r>
              <a:rPr lang="en-US" dirty="0" smtClean="0"/>
              <a:t>agreements, etc.,</a:t>
            </a:r>
            <a:r>
              <a:rPr lang="hr-HR" dirty="0" smtClean="0"/>
              <a:t> - all interlinked to individual packs</a:t>
            </a:r>
            <a:endParaRPr lang="en-US" dirty="0" smtClean="0"/>
          </a:p>
          <a:p>
            <a:r>
              <a:rPr lang="en-US" dirty="0" smtClean="0">
                <a:solidFill>
                  <a:schemeClr val="tx2">
                    <a:lumMod val="75000"/>
                  </a:schemeClr>
                </a:solidFill>
              </a:rPr>
              <a:t>TIMING AND CONTEXT</a:t>
            </a:r>
          </a:p>
          <a:p>
            <a:pPr lvl="1">
              <a:buNone/>
            </a:pPr>
            <a:r>
              <a:rPr lang="hr-HR" dirty="0" smtClean="0"/>
              <a:t>	</a:t>
            </a:r>
            <a:r>
              <a:rPr lang="en-US" dirty="0" smtClean="0"/>
              <a:t>estimates on when particular price setting regulations are to be implemented (and when they</a:t>
            </a:r>
            <a:r>
              <a:rPr lang="hr-HR" dirty="0" smtClean="0"/>
              <a:t> </a:t>
            </a:r>
            <a:r>
              <a:rPr lang="en-US" dirty="0" smtClean="0"/>
              <a:t>should be legally implemented), how stringent the authorities are expected to be in adhering</a:t>
            </a:r>
            <a:r>
              <a:rPr lang="hr-HR" dirty="0" smtClean="0"/>
              <a:t> </a:t>
            </a:r>
            <a:r>
              <a:rPr lang="en-US" dirty="0" smtClean="0"/>
              <a:t>to regulations in implementing price cuts</a:t>
            </a:r>
            <a:r>
              <a:rPr lang="hr-HR" dirty="0" smtClean="0"/>
              <a:t> </a:t>
            </a:r>
            <a:r>
              <a:rPr lang="en-US" dirty="0" smtClean="0"/>
              <a:t>including concessions that could be achieved in price negotiations,</a:t>
            </a:r>
          </a:p>
          <a:p>
            <a:r>
              <a:rPr lang="hr-HR" dirty="0" smtClean="0">
                <a:solidFill>
                  <a:schemeClr val="tx2">
                    <a:lumMod val="75000"/>
                  </a:schemeClr>
                </a:solidFill>
              </a:rPr>
              <a:t>REAL TIME</a:t>
            </a:r>
            <a:endParaRPr lang="en-US" dirty="0" smtClean="0">
              <a:solidFill>
                <a:schemeClr val="tx2">
                  <a:lumMod val="75000"/>
                </a:schemeClr>
              </a:solidFill>
            </a:endParaRPr>
          </a:p>
          <a:p>
            <a:pPr lvl="1">
              <a:buNone/>
            </a:pPr>
            <a:r>
              <a:rPr lang="hr-HR" dirty="0" smtClean="0"/>
              <a:t>	</a:t>
            </a:r>
            <a:r>
              <a:rPr lang="en-US" dirty="0" smtClean="0"/>
              <a:t>intelligence gathering tool for relevant information from local affiliates operating in real time</a:t>
            </a:r>
          </a:p>
          <a:p>
            <a:r>
              <a:rPr lang="en-US" dirty="0" smtClean="0">
                <a:solidFill>
                  <a:schemeClr val="tx2">
                    <a:lumMod val="75000"/>
                  </a:schemeClr>
                </a:solidFill>
              </a:rPr>
              <a:t>DYNAMIC VISUAL PRESENTATION</a:t>
            </a:r>
          </a:p>
          <a:p>
            <a:pPr lvl="1">
              <a:buNone/>
            </a:pPr>
            <a:r>
              <a:rPr lang="hr-HR" dirty="0" smtClean="0"/>
              <a:t>	</a:t>
            </a:r>
            <a:r>
              <a:rPr lang="en-US" dirty="0" smtClean="0"/>
              <a:t>dynamic visual presentation of price interrelations between countries.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676400"/>
            <a:ext cx="7781925" cy="428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1"/>
          <p:cNvSpPr txBox="1">
            <a:spLocks/>
          </p:cNvSpPr>
          <p:nvPr/>
        </p:nvSpPr>
        <p:spPr>
          <a:xfrm>
            <a:off x="538162" y="3048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hr-HR" sz="2000" dirty="0" smtClean="0">
                <a:solidFill>
                  <a:srgbClr val="002060"/>
                </a:solidFill>
              </a:rPr>
              <a:t>Structured country price regulations: Slovenia </a:t>
            </a:r>
            <a:endParaRPr lang="en-US" sz="2000" dirty="0">
              <a:solidFill>
                <a:srgbClr val="00206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524</TotalTime>
  <Words>641</Words>
  <Application>Microsoft Office PowerPoint</Application>
  <PresentationFormat>On-screen Show (4:3)</PresentationFormat>
  <Paragraphs>101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SG EUROPEAN PHARMACEUTICAL PRICING NERVE CENTRE</vt:lpstr>
      <vt:lpstr>ABOUT SIGYN R&amp;D</vt:lpstr>
      <vt:lpstr>TRANSNATIONAL PRICING</vt:lpstr>
      <vt:lpstr>SG EUROPEAN PHARMACEUTICAL  PRICING NERVE CENTRE</vt:lpstr>
      <vt:lpstr>DATABASE &amp; OPTIONS</vt:lpstr>
      <vt:lpstr>M1: PRICE MONITOR</vt:lpstr>
      <vt:lpstr>Price of DDD of medicine X, pack Y (28-30 tablets), in 14 selected European countries from July 2008 to January 2013 in EUR</vt:lpstr>
      <vt:lpstr>M2: PRICE INTELLIGENCE</vt:lpstr>
      <vt:lpstr>PowerPoint Presentation</vt:lpstr>
      <vt:lpstr>M3: PRICE &amp; INCOME PREDICTOR</vt:lpstr>
      <vt:lpstr>Slovenian calculation procedure based on current Austrian, French and German prices</vt:lpstr>
      <vt:lpstr>M4: LAUNCH SEQUENCE CREATOR</vt:lpstr>
      <vt:lpstr>Transnational price referencing relations displayed in dynamic visual presentation, subset of countries, Croatia centred selection</vt:lpstr>
      <vt:lpstr>USE, REPORTING &amp; TRAINING</vt:lpstr>
      <vt:lpstr>TECHNICAL &amp; SECURITY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EUROPEAN PHARMACEUTICAL PRICING NERVE CENTRE</dc:title>
  <dc:creator>Luka</dc:creator>
  <cp:lastModifiedBy>Miron</cp:lastModifiedBy>
  <cp:revision>25</cp:revision>
  <dcterms:created xsi:type="dcterms:W3CDTF">2014-10-29T09:01:35Z</dcterms:created>
  <dcterms:modified xsi:type="dcterms:W3CDTF">2014-12-16T08:09:45Z</dcterms:modified>
</cp:coreProperties>
</file>